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Override3.xml" ContentType="application/vnd.openxmlformats-officedocument.themeOverride+xml"/>
  <Override PartName="/ppt/theme/themeOverride4.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Lst>
  <p:notesMasterIdLst>
    <p:notesMasterId r:id="rId3"/>
  </p:notesMasterIdLst>
  <p:handoutMasterIdLst>
    <p:handoutMasterId r:id="rId4"/>
  </p:handoutMasterIdLst>
  <p:sldIdLst>
    <p:sldId id="338" r:id="rId2"/>
  </p:sldIdLst>
  <p:sldSz cx="9144000" cy="6858000" type="screen4x3"/>
  <p:notesSz cx="7099300" cy="10236200"/>
  <p:defaultTextStyle>
    <a:defPPr>
      <a:defRPr lang="en-GB"/>
    </a:defPPr>
    <a:lvl1pPr algn="l" rtl="0" fontAlgn="base">
      <a:spcBef>
        <a:spcPct val="0"/>
      </a:spcBef>
      <a:spcAft>
        <a:spcPct val="0"/>
      </a:spcAft>
      <a:defRPr sz="900" i="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sz="900" i="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sz="900" i="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sz="900" i="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sz="900" i="1" kern="1200">
        <a:solidFill>
          <a:schemeClr val="bg1"/>
        </a:solidFill>
        <a:latin typeface="Arial" pitchFamily="34" charset="0"/>
        <a:ea typeface="+mn-ea"/>
        <a:cs typeface="Arial" pitchFamily="34" charset="0"/>
      </a:defRPr>
    </a:lvl5pPr>
    <a:lvl6pPr marL="2286000" algn="l" defTabSz="914400" rtl="0" eaLnBrk="1" latinLnBrk="0" hangingPunct="1">
      <a:defRPr sz="900" i="1" kern="1200">
        <a:solidFill>
          <a:schemeClr val="bg1"/>
        </a:solidFill>
        <a:latin typeface="Arial" pitchFamily="34" charset="0"/>
        <a:ea typeface="+mn-ea"/>
        <a:cs typeface="Arial" pitchFamily="34" charset="0"/>
      </a:defRPr>
    </a:lvl6pPr>
    <a:lvl7pPr marL="2743200" algn="l" defTabSz="914400" rtl="0" eaLnBrk="1" latinLnBrk="0" hangingPunct="1">
      <a:defRPr sz="900" i="1" kern="1200">
        <a:solidFill>
          <a:schemeClr val="bg1"/>
        </a:solidFill>
        <a:latin typeface="Arial" pitchFamily="34" charset="0"/>
        <a:ea typeface="+mn-ea"/>
        <a:cs typeface="Arial" pitchFamily="34" charset="0"/>
      </a:defRPr>
    </a:lvl7pPr>
    <a:lvl8pPr marL="3200400" algn="l" defTabSz="914400" rtl="0" eaLnBrk="1" latinLnBrk="0" hangingPunct="1">
      <a:defRPr sz="900" i="1" kern="1200">
        <a:solidFill>
          <a:schemeClr val="bg1"/>
        </a:solidFill>
        <a:latin typeface="Arial" pitchFamily="34" charset="0"/>
        <a:ea typeface="+mn-ea"/>
        <a:cs typeface="Arial" pitchFamily="34" charset="0"/>
      </a:defRPr>
    </a:lvl8pPr>
    <a:lvl9pPr marL="3657600" algn="l" defTabSz="914400" rtl="0" eaLnBrk="1" latinLnBrk="0" hangingPunct="1">
      <a:defRPr sz="900" i="1" kern="1200">
        <a:solidFill>
          <a:schemeClr val="bg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6894B2"/>
    <a:srgbClr val="505050"/>
    <a:srgbClr val="00A300"/>
    <a:srgbClr val="743063"/>
    <a:srgbClr val="FFA300"/>
    <a:srgbClr val="FF0000"/>
    <a:srgbClr val="004990"/>
    <a:srgbClr val="A7A9A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385" autoAdjust="0"/>
    <p:restoredTop sz="96705" autoAdjust="0"/>
  </p:normalViewPr>
  <p:slideViewPr>
    <p:cSldViewPr snapToGrid="0">
      <p:cViewPr>
        <p:scale>
          <a:sx n="115" d="100"/>
          <a:sy n="115" d="100"/>
        </p:scale>
        <p:origin x="-58" y="62"/>
      </p:cViewPr>
      <p:guideLst>
        <p:guide orient="horz" pos="2803"/>
        <p:guide orient="horz" pos="929"/>
        <p:guide orient="horz" pos="3061"/>
        <p:guide orient="horz" pos="1278"/>
        <p:guide orient="horz" pos="1323"/>
        <p:guide orient="horz" pos="2857"/>
        <p:guide orient="horz" pos="3050"/>
        <p:guide pos="1378"/>
        <p:guide pos="429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1482" y="1500"/>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73400" cy="512763"/>
          </a:xfrm>
          <a:prstGeom prst="rect">
            <a:avLst/>
          </a:prstGeom>
          <a:noFill/>
          <a:ln w="9525">
            <a:noFill/>
            <a:miter lim="800000"/>
            <a:headEnd/>
            <a:tailEnd/>
          </a:ln>
          <a:effectLst/>
        </p:spPr>
        <p:txBody>
          <a:bodyPr vert="horz" wrap="square" lIns="94549" tIns="47274" rIns="94549" bIns="47274" numCol="1" anchor="t" anchorCtr="0" compatLnSpc="1">
            <a:prstTxWarp prst="textNoShape">
              <a:avLst/>
            </a:prstTxWarp>
          </a:bodyPr>
          <a:lstStyle>
            <a:lvl1pPr defTabSz="946150">
              <a:defRPr sz="1200" i="0">
                <a:latin typeface="Arial" charset="0"/>
                <a:cs typeface="+mn-cs"/>
              </a:defRPr>
            </a:lvl1pPr>
          </a:lstStyle>
          <a:p>
            <a:pPr>
              <a:defRPr/>
            </a:pPr>
            <a:endParaRPr lang="en-GB"/>
          </a:p>
        </p:txBody>
      </p:sp>
      <p:sp>
        <p:nvSpPr>
          <p:cNvPr id="10243" name="Rectangle 3"/>
          <p:cNvSpPr>
            <a:spLocks noGrp="1" noChangeArrowheads="1"/>
          </p:cNvSpPr>
          <p:nvPr>
            <p:ph type="dt" sz="quarter" idx="1"/>
          </p:nvPr>
        </p:nvSpPr>
        <p:spPr bwMode="auto">
          <a:xfrm>
            <a:off x="4025900" y="0"/>
            <a:ext cx="3073400" cy="512763"/>
          </a:xfrm>
          <a:prstGeom prst="rect">
            <a:avLst/>
          </a:prstGeom>
          <a:noFill/>
          <a:ln w="9525">
            <a:noFill/>
            <a:miter lim="800000"/>
            <a:headEnd/>
            <a:tailEnd/>
          </a:ln>
          <a:effectLst/>
        </p:spPr>
        <p:txBody>
          <a:bodyPr vert="horz" wrap="square" lIns="94549" tIns="47274" rIns="94549" bIns="47274" numCol="1" anchor="t" anchorCtr="0" compatLnSpc="1">
            <a:prstTxWarp prst="textNoShape">
              <a:avLst/>
            </a:prstTxWarp>
          </a:bodyPr>
          <a:lstStyle>
            <a:lvl1pPr algn="r" defTabSz="946150">
              <a:defRPr sz="1200" i="0">
                <a:latin typeface="Arial" charset="0"/>
                <a:cs typeface="+mn-cs"/>
              </a:defRPr>
            </a:lvl1pPr>
          </a:lstStyle>
          <a:p>
            <a:pPr>
              <a:defRPr/>
            </a:pPr>
            <a:endParaRPr lang="en-GB"/>
          </a:p>
        </p:txBody>
      </p:sp>
      <p:sp>
        <p:nvSpPr>
          <p:cNvPr id="10244" name="Rectangle 4"/>
          <p:cNvSpPr>
            <a:spLocks noGrp="1" noChangeArrowheads="1"/>
          </p:cNvSpPr>
          <p:nvPr>
            <p:ph type="ftr" sz="quarter" idx="2"/>
          </p:nvPr>
        </p:nvSpPr>
        <p:spPr bwMode="auto">
          <a:xfrm>
            <a:off x="0" y="9723438"/>
            <a:ext cx="3073400" cy="512762"/>
          </a:xfrm>
          <a:prstGeom prst="rect">
            <a:avLst/>
          </a:prstGeom>
          <a:noFill/>
          <a:ln w="9525">
            <a:noFill/>
            <a:miter lim="800000"/>
            <a:headEnd/>
            <a:tailEnd/>
          </a:ln>
          <a:effectLst/>
        </p:spPr>
        <p:txBody>
          <a:bodyPr vert="horz" wrap="square" lIns="94549" tIns="47274" rIns="94549" bIns="47274" numCol="1" anchor="b" anchorCtr="0" compatLnSpc="1">
            <a:prstTxWarp prst="textNoShape">
              <a:avLst/>
            </a:prstTxWarp>
          </a:bodyPr>
          <a:lstStyle>
            <a:lvl1pPr defTabSz="946150">
              <a:defRPr sz="1200" i="0">
                <a:latin typeface="Arial" charset="0"/>
                <a:cs typeface="+mn-cs"/>
              </a:defRPr>
            </a:lvl1pPr>
          </a:lstStyle>
          <a:p>
            <a:pPr>
              <a:defRPr/>
            </a:pPr>
            <a:endParaRPr lang="en-GB"/>
          </a:p>
        </p:txBody>
      </p:sp>
      <p:sp>
        <p:nvSpPr>
          <p:cNvPr id="10245" name="Rectangle 5"/>
          <p:cNvSpPr>
            <a:spLocks noGrp="1" noChangeArrowheads="1"/>
          </p:cNvSpPr>
          <p:nvPr>
            <p:ph type="sldNum" sz="quarter" idx="3"/>
          </p:nvPr>
        </p:nvSpPr>
        <p:spPr bwMode="auto">
          <a:xfrm>
            <a:off x="4025900" y="9723438"/>
            <a:ext cx="3073400" cy="512762"/>
          </a:xfrm>
          <a:prstGeom prst="rect">
            <a:avLst/>
          </a:prstGeom>
          <a:noFill/>
          <a:ln w="9525">
            <a:noFill/>
            <a:miter lim="800000"/>
            <a:headEnd/>
            <a:tailEnd/>
          </a:ln>
          <a:effectLst/>
        </p:spPr>
        <p:txBody>
          <a:bodyPr vert="horz" wrap="square" lIns="94549" tIns="47274" rIns="94549" bIns="47274" numCol="1" anchor="b" anchorCtr="0" compatLnSpc="1">
            <a:prstTxWarp prst="textNoShape">
              <a:avLst/>
            </a:prstTxWarp>
          </a:bodyPr>
          <a:lstStyle>
            <a:lvl1pPr algn="r" defTabSz="946150">
              <a:defRPr sz="1200" i="0">
                <a:latin typeface="Arial" charset="0"/>
                <a:cs typeface="+mn-cs"/>
              </a:defRPr>
            </a:lvl1pPr>
          </a:lstStyle>
          <a:p>
            <a:pPr>
              <a:defRPr/>
            </a:pPr>
            <a:fld id="{6F4815A5-8462-4823-A723-A2665528987F}"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4"/>
          <p:cNvSpPr>
            <a:spLocks noGrp="1" noRot="1" noChangeAspect="1" noChangeArrowheads="1" noTextEdit="1"/>
          </p:cNvSpPr>
          <p:nvPr>
            <p:ph type="sldImg" idx="2"/>
          </p:nvPr>
        </p:nvSpPr>
        <p:spPr bwMode="auto">
          <a:xfrm>
            <a:off x="987425" y="766763"/>
            <a:ext cx="5119688" cy="3840162"/>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46150" y="4862513"/>
            <a:ext cx="5207000" cy="3279775"/>
          </a:xfrm>
          <a:prstGeom prst="rect">
            <a:avLst/>
          </a:prstGeom>
          <a:noFill/>
          <a:ln w="12700">
            <a:noFill/>
            <a:miter lim="800000"/>
            <a:headEnd/>
            <a:tailEnd/>
          </a:ln>
          <a:effectLst/>
        </p:spPr>
        <p:txBody>
          <a:bodyPr vert="horz" wrap="square" lIns="94549" tIns="47274" rIns="94549" bIns="4727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800" kern="1200">
        <a:solidFill>
          <a:schemeClr val="tx1"/>
        </a:solidFill>
        <a:latin typeface="Arial" charset="0"/>
        <a:ea typeface="+mn-ea"/>
        <a:cs typeface="+mn-cs"/>
      </a:defRPr>
    </a:lvl1pPr>
    <a:lvl2pPr marL="190500" algn="l" rtl="0" eaLnBrk="0" fontAlgn="base" hangingPunct="0">
      <a:spcBef>
        <a:spcPct val="30000"/>
      </a:spcBef>
      <a:spcAft>
        <a:spcPct val="0"/>
      </a:spcAft>
      <a:defRPr sz="800" kern="1200">
        <a:solidFill>
          <a:schemeClr val="tx1"/>
        </a:solidFill>
        <a:latin typeface="Arial" charset="0"/>
        <a:ea typeface="+mn-ea"/>
        <a:cs typeface="+mn-cs"/>
      </a:defRPr>
    </a:lvl2pPr>
    <a:lvl3pPr marL="381000" algn="l" rtl="0" eaLnBrk="0" fontAlgn="base" hangingPunct="0">
      <a:spcBef>
        <a:spcPct val="30000"/>
      </a:spcBef>
      <a:spcAft>
        <a:spcPct val="0"/>
      </a:spcAft>
      <a:defRPr sz="800" kern="1200">
        <a:solidFill>
          <a:schemeClr val="tx1"/>
        </a:solidFill>
        <a:latin typeface="Arial" charset="0"/>
        <a:ea typeface="+mn-ea"/>
        <a:cs typeface="+mn-cs"/>
      </a:defRPr>
    </a:lvl3pPr>
    <a:lvl4pPr marL="571500" algn="l" rtl="0" eaLnBrk="0" fontAlgn="base" hangingPunct="0">
      <a:spcBef>
        <a:spcPct val="30000"/>
      </a:spcBef>
      <a:spcAft>
        <a:spcPct val="0"/>
      </a:spcAft>
      <a:defRPr sz="800" kern="1200">
        <a:solidFill>
          <a:schemeClr val="tx1"/>
        </a:solidFill>
        <a:latin typeface="Arial" charset="0"/>
        <a:ea typeface="+mn-ea"/>
        <a:cs typeface="+mn-cs"/>
      </a:defRPr>
    </a:lvl4pPr>
    <a:lvl5pPr marL="762000" algn="l" rtl="0" eaLnBrk="0" fontAlgn="base" hangingPunct="0">
      <a:spcBef>
        <a:spcPct val="30000"/>
      </a:spcBef>
      <a:spcAft>
        <a:spcPct val="0"/>
      </a:spcAft>
      <a:defRPr sz="8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w="9525"/>
        </p:spPr>
        <p:txBody>
          <a:bodyPr/>
          <a:lstStyle/>
          <a:p>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1332767423 h 528"/>
                <a:gd name="T6" fmla="*/ 12001943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endParaRPr lang="en-GB"/>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C78399DD-A9DE-4FFB-A745-77E08D9E5C17}" type="datetimeFigureOut">
              <a:rPr lang="en-US"/>
              <a:pPr>
                <a:defRPr/>
              </a:pPr>
              <a:t>4/7/2016</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FECCA9EF-3002-4B0C-8C8D-88F37253C8C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GB"/>
          </a:p>
        </p:txBody>
      </p:sp>
      <p:sp>
        <p:nvSpPr>
          <p:cNvPr id="5" name="Footer Placeholder 21"/>
          <p:cNvSpPr>
            <a:spLocks noGrp="1"/>
          </p:cNvSpPr>
          <p:nvPr>
            <p:ph type="ftr" sz="quarter" idx="11"/>
          </p:nvPr>
        </p:nvSpPr>
        <p:spPr/>
        <p:txBody>
          <a:bodyPr/>
          <a:lstStyle>
            <a:lvl1pPr>
              <a:defRPr/>
            </a:lvl1pPr>
          </a:lstStyle>
          <a:p>
            <a:pPr>
              <a:defRPr/>
            </a:pPr>
            <a:r>
              <a:rPr lang="en-GB"/>
              <a:t>Rolls-Royce proprietary information</a:t>
            </a:r>
          </a:p>
        </p:txBody>
      </p:sp>
      <p:sp>
        <p:nvSpPr>
          <p:cNvPr id="6" name="Slide Number Placeholder 17"/>
          <p:cNvSpPr>
            <a:spLocks noGrp="1"/>
          </p:cNvSpPr>
          <p:nvPr>
            <p:ph type="sldNum" sz="quarter" idx="12"/>
          </p:nvPr>
        </p:nvSpPr>
        <p:spPr/>
        <p:txBody>
          <a:bodyPr/>
          <a:lstStyle>
            <a:lvl1pPr>
              <a:defRPr/>
            </a:lvl1pPr>
          </a:lstStyle>
          <a:p>
            <a:pPr>
              <a:defRPr/>
            </a:pPr>
            <a:fld id="{5465DD70-133E-48B2-83ED-E722BA78A61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GB"/>
          </a:p>
        </p:txBody>
      </p:sp>
      <p:sp>
        <p:nvSpPr>
          <p:cNvPr id="5" name="Footer Placeholder 21"/>
          <p:cNvSpPr>
            <a:spLocks noGrp="1"/>
          </p:cNvSpPr>
          <p:nvPr>
            <p:ph type="ftr" sz="quarter" idx="11"/>
          </p:nvPr>
        </p:nvSpPr>
        <p:spPr/>
        <p:txBody>
          <a:bodyPr/>
          <a:lstStyle>
            <a:lvl1pPr>
              <a:defRPr/>
            </a:lvl1pPr>
          </a:lstStyle>
          <a:p>
            <a:pPr>
              <a:defRPr/>
            </a:pPr>
            <a:r>
              <a:rPr lang="en-GB"/>
              <a:t>Rolls-Royce proprietary information</a:t>
            </a:r>
          </a:p>
        </p:txBody>
      </p:sp>
      <p:sp>
        <p:nvSpPr>
          <p:cNvPr id="6" name="Slide Number Placeholder 17"/>
          <p:cNvSpPr>
            <a:spLocks noGrp="1"/>
          </p:cNvSpPr>
          <p:nvPr>
            <p:ph type="sldNum" sz="quarter" idx="12"/>
          </p:nvPr>
        </p:nvSpPr>
        <p:spPr/>
        <p:txBody>
          <a:bodyPr/>
          <a:lstStyle>
            <a:lvl1pPr>
              <a:defRPr/>
            </a:lvl1pPr>
          </a:lstStyle>
          <a:p>
            <a:pPr>
              <a:defRPr/>
            </a:pPr>
            <a:fld id="{0D71B294-657C-4F32-A310-A1C9BEAA817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GB"/>
          </a:p>
        </p:txBody>
      </p:sp>
      <p:sp>
        <p:nvSpPr>
          <p:cNvPr id="5" name="Footer Placeholder 21"/>
          <p:cNvSpPr>
            <a:spLocks noGrp="1"/>
          </p:cNvSpPr>
          <p:nvPr>
            <p:ph type="ftr" sz="quarter" idx="11"/>
          </p:nvPr>
        </p:nvSpPr>
        <p:spPr/>
        <p:txBody>
          <a:bodyPr/>
          <a:lstStyle>
            <a:lvl1pPr>
              <a:defRPr/>
            </a:lvl1pPr>
          </a:lstStyle>
          <a:p>
            <a:pPr>
              <a:defRPr/>
            </a:pPr>
            <a:r>
              <a:rPr lang="en-GB"/>
              <a:t>Rolls-Royce proprietary information</a:t>
            </a:r>
          </a:p>
        </p:txBody>
      </p:sp>
      <p:sp>
        <p:nvSpPr>
          <p:cNvPr id="6" name="Slide Number Placeholder 17"/>
          <p:cNvSpPr>
            <a:spLocks noGrp="1"/>
          </p:cNvSpPr>
          <p:nvPr>
            <p:ph type="sldNum" sz="quarter" idx="12"/>
          </p:nvPr>
        </p:nvSpPr>
        <p:spPr/>
        <p:txBody>
          <a:bodyPr/>
          <a:lstStyle>
            <a:lvl1pPr>
              <a:defRPr/>
            </a:lvl1pPr>
          </a:lstStyle>
          <a:p>
            <a:pPr>
              <a:defRPr/>
            </a:pPr>
            <a:fld id="{872B947A-5105-4125-8CC2-E27B5486264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GB"/>
          </a:p>
        </p:txBody>
      </p:sp>
      <p:sp>
        <p:nvSpPr>
          <p:cNvPr id="7" name="Footer Placeholder 4"/>
          <p:cNvSpPr>
            <a:spLocks noGrp="1"/>
          </p:cNvSpPr>
          <p:nvPr>
            <p:ph type="ftr" sz="quarter" idx="11"/>
          </p:nvPr>
        </p:nvSpPr>
        <p:spPr/>
        <p:txBody>
          <a:bodyPr/>
          <a:lstStyle>
            <a:lvl1pPr>
              <a:defRPr/>
            </a:lvl1pPr>
            <a:extLst/>
          </a:lstStyle>
          <a:p>
            <a:pPr>
              <a:defRPr/>
            </a:pPr>
            <a:r>
              <a:rPr lang="en-GB"/>
              <a:t>Rolls-Royce proprietary information</a:t>
            </a:r>
          </a:p>
        </p:txBody>
      </p:sp>
      <p:sp>
        <p:nvSpPr>
          <p:cNvPr id="8" name="Slide Number Placeholder 5"/>
          <p:cNvSpPr>
            <a:spLocks noGrp="1"/>
          </p:cNvSpPr>
          <p:nvPr>
            <p:ph type="sldNum" sz="quarter" idx="12"/>
          </p:nvPr>
        </p:nvSpPr>
        <p:spPr/>
        <p:txBody>
          <a:bodyPr/>
          <a:lstStyle>
            <a:lvl1pPr>
              <a:defRPr/>
            </a:lvl1pPr>
            <a:extLst/>
          </a:lstStyle>
          <a:p>
            <a:pPr>
              <a:defRPr/>
            </a:pPr>
            <a:fld id="{AF00CEF9-3AE4-4295-9BF4-0553187E24C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GB"/>
          </a:p>
        </p:txBody>
      </p:sp>
      <p:sp>
        <p:nvSpPr>
          <p:cNvPr id="6" name="Footer Placeholder 5"/>
          <p:cNvSpPr>
            <a:spLocks noGrp="1"/>
          </p:cNvSpPr>
          <p:nvPr>
            <p:ph type="ftr" sz="quarter" idx="11"/>
          </p:nvPr>
        </p:nvSpPr>
        <p:spPr/>
        <p:txBody>
          <a:bodyPr/>
          <a:lstStyle>
            <a:lvl1pPr>
              <a:defRPr/>
            </a:lvl1pPr>
            <a:extLst/>
          </a:lstStyle>
          <a:p>
            <a:pPr>
              <a:defRPr/>
            </a:pPr>
            <a:r>
              <a:rPr lang="en-GB"/>
              <a:t>Rolls-Royce proprietary information</a:t>
            </a:r>
          </a:p>
        </p:txBody>
      </p:sp>
      <p:sp>
        <p:nvSpPr>
          <p:cNvPr id="7" name="Slide Number Placeholder 6"/>
          <p:cNvSpPr>
            <a:spLocks noGrp="1"/>
          </p:cNvSpPr>
          <p:nvPr>
            <p:ph type="sldNum" sz="quarter" idx="12"/>
          </p:nvPr>
        </p:nvSpPr>
        <p:spPr/>
        <p:txBody>
          <a:bodyPr/>
          <a:lstStyle>
            <a:lvl1pPr>
              <a:defRPr/>
            </a:lvl1pPr>
            <a:extLst/>
          </a:lstStyle>
          <a:p>
            <a:pPr>
              <a:defRPr/>
            </a:pPr>
            <a:fld id="{F2B64EAC-AE00-49BD-A2B6-3EA4BD54AC1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GB"/>
          </a:p>
        </p:txBody>
      </p:sp>
      <p:sp>
        <p:nvSpPr>
          <p:cNvPr id="8" name="Footer Placeholder 7"/>
          <p:cNvSpPr>
            <a:spLocks noGrp="1"/>
          </p:cNvSpPr>
          <p:nvPr>
            <p:ph type="ftr" sz="quarter" idx="11"/>
          </p:nvPr>
        </p:nvSpPr>
        <p:spPr/>
        <p:txBody>
          <a:bodyPr/>
          <a:lstStyle>
            <a:lvl1pPr>
              <a:defRPr/>
            </a:lvl1pPr>
            <a:extLst/>
          </a:lstStyle>
          <a:p>
            <a:pPr>
              <a:defRPr/>
            </a:pPr>
            <a:r>
              <a:rPr lang="en-GB"/>
              <a:t>Rolls-Royce proprietary information</a:t>
            </a:r>
          </a:p>
        </p:txBody>
      </p:sp>
      <p:sp>
        <p:nvSpPr>
          <p:cNvPr id="9" name="Slide Number Placeholder 8"/>
          <p:cNvSpPr>
            <a:spLocks noGrp="1"/>
          </p:cNvSpPr>
          <p:nvPr>
            <p:ph type="sldNum" sz="quarter" idx="12"/>
          </p:nvPr>
        </p:nvSpPr>
        <p:spPr/>
        <p:txBody>
          <a:bodyPr/>
          <a:lstStyle>
            <a:lvl1pPr>
              <a:defRPr/>
            </a:lvl1pPr>
            <a:extLst/>
          </a:lstStyle>
          <a:p>
            <a:pPr>
              <a:defRPr/>
            </a:pPr>
            <a:fld id="{6043DB13-033E-4F33-86A2-92361F5AEF87}"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GB"/>
          </a:p>
        </p:txBody>
      </p:sp>
      <p:sp>
        <p:nvSpPr>
          <p:cNvPr id="4" name="Footer Placeholder 3"/>
          <p:cNvSpPr>
            <a:spLocks noGrp="1"/>
          </p:cNvSpPr>
          <p:nvPr>
            <p:ph type="ftr" sz="quarter" idx="11"/>
          </p:nvPr>
        </p:nvSpPr>
        <p:spPr/>
        <p:txBody>
          <a:bodyPr/>
          <a:lstStyle>
            <a:lvl1pPr>
              <a:defRPr/>
            </a:lvl1pPr>
            <a:extLst/>
          </a:lstStyle>
          <a:p>
            <a:pPr>
              <a:defRPr/>
            </a:pPr>
            <a:r>
              <a:rPr lang="en-GB"/>
              <a:t>Rolls-Royce proprietary information</a:t>
            </a:r>
          </a:p>
        </p:txBody>
      </p:sp>
      <p:sp>
        <p:nvSpPr>
          <p:cNvPr id="5" name="Slide Number Placeholder 4"/>
          <p:cNvSpPr>
            <a:spLocks noGrp="1"/>
          </p:cNvSpPr>
          <p:nvPr>
            <p:ph type="sldNum" sz="quarter" idx="12"/>
          </p:nvPr>
        </p:nvSpPr>
        <p:spPr/>
        <p:txBody>
          <a:bodyPr/>
          <a:lstStyle>
            <a:lvl1pPr>
              <a:defRPr/>
            </a:lvl1pPr>
            <a:extLst/>
          </a:lstStyle>
          <a:p>
            <a:pPr>
              <a:defRPr/>
            </a:pPr>
            <a:fld id="{90075AFB-AB2F-4CF0-8066-9142A1F8A86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GB"/>
          </a:p>
        </p:txBody>
      </p:sp>
      <p:sp>
        <p:nvSpPr>
          <p:cNvPr id="3" name="Footer Placeholder 21"/>
          <p:cNvSpPr>
            <a:spLocks noGrp="1"/>
          </p:cNvSpPr>
          <p:nvPr>
            <p:ph type="ftr" sz="quarter" idx="11"/>
          </p:nvPr>
        </p:nvSpPr>
        <p:spPr/>
        <p:txBody>
          <a:bodyPr/>
          <a:lstStyle>
            <a:lvl1pPr>
              <a:defRPr/>
            </a:lvl1pPr>
          </a:lstStyle>
          <a:p>
            <a:pPr>
              <a:defRPr/>
            </a:pPr>
            <a:r>
              <a:rPr lang="en-GB"/>
              <a:t>Rolls-Royce proprietary information</a:t>
            </a:r>
          </a:p>
        </p:txBody>
      </p:sp>
      <p:sp>
        <p:nvSpPr>
          <p:cNvPr id="4" name="Slide Number Placeholder 17"/>
          <p:cNvSpPr>
            <a:spLocks noGrp="1"/>
          </p:cNvSpPr>
          <p:nvPr>
            <p:ph type="sldNum" sz="quarter" idx="12"/>
          </p:nvPr>
        </p:nvSpPr>
        <p:spPr/>
        <p:txBody>
          <a:bodyPr/>
          <a:lstStyle>
            <a:lvl1pPr>
              <a:defRPr/>
            </a:lvl1pPr>
          </a:lstStyle>
          <a:p>
            <a:pPr>
              <a:defRPr/>
            </a:pPr>
            <a:fld id="{C17AD733-0EFC-4EDC-A9F8-B8A630D726E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GB"/>
          </a:p>
        </p:txBody>
      </p:sp>
      <p:sp>
        <p:nvSpPr>
          <p:cNvPr id="6" name="Footer Placeholder 5"/>
          <p:cNvSpPr>
            <a:spLocks noGrp="1"/>
          </p:cNvSpPr>
          <p:nvPr>
            <p:ph type="ftr" sz="quarter" idx="11"/>
          </p:nvPr>
        </p:nvSpPr>
        <p:spPr/>
        <p:txBody>
          <a:bodyPr/>
          <a:lstStyle>
            <a:lvl1pPr>
              <a:defRPr/>
            </a:lvl1pPr>
            <a:extLst/>
          </a:lstStyle>
          <a:p>
            <a:pPr>
              <a:defRPr/>
            </a:pPr>
            <a:r>
              <a:rPr lang="en-GB"/>
              <a:t>Rolls-Royce proprietary information</a:t>
            </a:r>
          </a:p>
        </p:txBody>
      </p:sp>
      <p:sp>
        <p:nvSpPr>
          <p:cNvPr id="7" name="Slide Number Placeholder 6"/>
          <p:cNvSpPr>
            <a:spLocks noGrp="1"/>
          </p:cNvSpPr>
          <p:nvPr>
            <p:ph type="sldNum" sz="quarter" idx="12"/>
          </p:nvPr>
        </p:nvSpPr>
        <p:spPr/>
        <p:txBody>
          <a:bodyPr/>
          <a:lstStyle>
            <a:lvl1pPr>
              <a:defRPr/>
            </a:lvl1pPr>
            <a:extLst/>
          </a:lstStyle>
          <a:p>
            <a:pPr>
              <a:defRPr/>
            </a:pPr>
            <a:fld id="{D7BF36C1-8F96-47C2-9714-015806CDD693}"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GB"/>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GB"/>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GB"/>
              <a:t>Rolls-Royce proprietary information</a:t>
            </a: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D020339C-C598-4B64-959A-23D262BC1FE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GB"/>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GB"/>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GB"/>
              <a:t>Rolls-Royce proprietary information</a:t>
            </a: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E2C9EEF5-7798-4966-8B51-82B44A8EEAA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06" r:id="rId1"/>
    <p:sldLayoutId id="2147483905" r:id="rId2"/>
    <p:sldLayoutId id="2147483907" r:id="rId3"/>
    <p:sldLayoutId id="2147483908" r:id="rId4"/>
    <p:sldLayoutId id="2147483909" r:id="rId5"/>
    <p:sldLayoutId id="2147483910" r:id="rId6"/>
    <p:sldLayoutId id="2147483904" r:id="rId7"/>
    <p:sldLayoutId id="2147483911" r:id="rId8"/>
    <p:sldLayoutId id="2147483912" r:id="rId9"/>
    <p:sldLayoutId id="2147483903" r:id="rId10"/>
    <p:sldLayoutId id="2147483902" r:id="rId11"/>
  </p:sldLayoutIdLst>
  <p:hf sldNum="0"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cid:image002.jpg@01CD23BA.60BF475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27000" y="122238"/>
          <a:ext cx="8902700" cy="777875"/>
        </p:xfrm>
        <a:graphic>
          <a:graphicData uri="http://schemas.openxmlformats.org/drawingml/2006/table">
            <a:tbl>
              <a:tblPr/>
              <a:tblGrid>
                <a:gridCol w="2225675"/>
                <a:gridCol w="2224088"/>
                <a:gridCol w="3900487"/>
                <a:gridCol w="552450"/>
              </a:tblGrid>
              <a:tr h="49045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FF"/>
                          </a:solidFill>
                          <a:effectLst/>
                          <a:latin typeface="Lucida Sans Unicode" pitchFamily="34" charset="0"/>
                          <a:cs typeface="Arial" pitchFamily="34" charset="0"/>
                        </a:rPr>
                        <a:t> HS&amp;E INCIDENT BULLETIN</a:t>
                      </a:r>
                    </a:p>
                  </a:txBody>
                  <a:tcPr marL="108000" marR="108000" marT="108030" marB="108030"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00B050"/>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FF"/>
                          </a:solidFill>
                          <a:effectLst/>
                          <a:latin typeface="Lucida Sans Unicode" pitchFamily="34" charset="0"/>
                          <a:cs typeface="Arial" pitchFamily="34" charset="0"/>
                        </a:rPr>
                        <a:t>3</a:t>
                      </a:r>
                      <a:r>
                        <a:rPr kumimoji="0" lang="en-GB" sz="1800" b="1" i="0" u="none" strike="noStrike" cap="none" normalizeH="0" baseline="30000" dirty="0" smtClean="0">
                          <a:ln>
                            <a:noFill/>
                          </a:ln>
                          <a:solidFill>
                            <a:srgbClr val="FFFFFF"/>
                          </a:solidFill>
                          <a:effectLst/>
                          <a:latin typeface="Lucida Sans Unicode" pitchFamily="34" charset="0"/>
                          <a:cs typeface="Arial" pitchFamily="34" charset="0"/>
                        </a:rPr>
                        <a:t>rd</a:t>
                      </a:r>
                      <a:r>
                        <a:rPr kumimoji="0" lang="en-GB" sz="1800" b="1" i="0" u="none" strike="noStrike" cap="none" normalizeH="0" baseline="0" dirty="0" smtClean="0">
                          <a:ln>
                            <a:noFill/>
                          </a:ln>
                          <a:solidFill>
                            <a:srgbClr val="FFFFFF"/>
                          </a:solidFill>
                          <a:effectLst/>
                          <a:latin typeface="Lucida Sans Unicode" pitchFamily="34" charset="0"/>
                          <a:cs typeface="Arial" pitchFamily="34" charset="0"/>
                        </a:rPr>
                        <a:t> Quarter 2012</a:t>
                      </a:r>
                    </a:p>
                  </a:txBody>
                  <a:tcPr marL="108000" marR="108000" marT="108030" marB="108030"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Lucida Sans Unicode" pitchFamily="34" charset="0"/>
                        <a:cs typeface="Arial" pitchFamily="34" charset="0"/>
                      </a:endParaRPr>
                    </a:p>
                  </a:txBody>
                  <a:tcPr marL="108000" marR="108000" marT="108030" marB="108030"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00B050"/>
                    </a:solidFill>
                  </a:tcPr>
                </a:tc>
              </a:tr>
              <a:tr h="2874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bg1"/>
                          </a:solidFill>
                          <a:effectLst/>
                          <a:latin typeface="Lucida Sans Unicode" pitchFamily="34" charset="0"/>
                          <a:cs typeface="Arial" pitchFamily="34" charset="0"/>
                        </a:rPr>
                        <a:t>Type of Incident</a:t>
                      </a:r>
                    </a:p>
                  </a:txBody>
                  <a:tcPr marL="108000" marR="108000" marT="0" marB="0" anchor="ctr" horzOverflow="overflow">
                    <a:lnL>
                      <a:noFill/>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a:noFill/>
                    </a:lnB>
                    <a:lnTlToBr>
                      <a:noFill/>
                    </a:lnTlToBr>
                    <a:lnBlToTr>
                      <a:noFill/>
                    </a:lnBlToTr>
                    <a:solidFill>
                      <a:srgbClr val="00B050"/>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1" u="none" strike="noStrike" cap="none" normalizeH="0" baseline="0" dirty="0" smtClean="0">
                          <a:ln>
                            <a:noFill/>
                          </a:ln>
                          <a:solidFill>
                            <a:schemeClr val="bg1"/>
                          </a:solidFill>
                          <a:effectLst/>
                          <a:latin typeface="Lucida Sans Unicode" pitchFamily="34" charset="0"/>
                          <a:cs typeface="Arial" pitchFamily="34" charset="0"/>
                        </a:rPr>
                        <a:t>Laceration</a:t>
                      </a:r>
                    </a:p>
                  </a:txBody>
                  <a:tcPr marL="108000" marR="108000" marT="0" marB="0" anchor="ctr" horzOverflow="overflow">
                    <a:lnL w="28575" cap="flat" cmpd="sng" algn="ctr">
                      <a:solidFill>
                        <a:schemeClr val="bg1"/>
                      </a:solidFill>
                      <a:prstDash val="solid"/>
                      <a:round/>
                      <a:headEnd type="none" w="med" len="med"/>
                      <a:tailEnd type="none" w="med" len="med"/>
                    </a:lnL>
                    <a:lnR>
                      <a:noFill/>
                    </a:lnR>
                    <a:lnT w="57150" cap="flat" cmpd="sng" algn="ctr">
                      <a:solidFill>
                        <a:schemeClr val="bg1"/>
                      </a:solidFill>
                      <a:prstDash val="solid"/>
                      <a:round/>
                      <a:headEnd type="none" w="med" len="med"/>
                      <a:tailEnd type="none" w="med" len="med"/>
                    </a:lnT>
                    <a:lnB>
                      <a:noFill/>
                    </a:lnB>
                    <a:lnTlToBr>
                      <a:noFill/>
                    </a:lnTlToBr>
                    <a:lnBlToTr>
                      <a:noFill/>
                    </a:lnBlToTr>
                    <a:solidFill>
                      <a:srgbClr val="00B050"/>
                    </a:solidFill>
                  </a:tcPr>
                </a:tc>
                <a:tc hMerge="1">
                  <a:txBody>
                    <a:bodyPr/>
                    <a:lstStyle/>
                    <a:p>
                      <a:endParaRPr lang="en-US"/>
                    </a:p>
                  </a:txBody>
                  <a:tcPr/>
                </a:tc>
                <a:tc hMerge="1">
                  <a:txBody>
                    <a:bodyPr/>
                    <a:lstStyle/>
                    <a:p>
                      <a:endParaRPr lang="en-US"/>
                    </a:p>
                  </a:txBody>
                  <a:tcPr/>
                </a:tc>
              </a:tr>
            </a:tbl>
          </a:graphicData>
        </a:graphic>
      </p:graphicFrame>
      <p:graphicFrame>
        <p:nvGraphicFramePr>
          <p:cNvPr id="6" name="Table 5"/>
          <p:cNvGraphicFramePr>
            <a:graphicFrameLocks noGrp="1"/>
          </p:cNvGraphicFramePr>
          <p:nvPr/>
        </p:nvGraphicFramePr>
        <p:xfrm>
          <a:off x="123825" y="962025"/>
          <a:ext cx="8907463" cy="4949825"/>
        </p:xfrm>
        <a:graphic>
          <a:graphicData uri="http://schemas.openxmlformats.org/drawingml/2006/table">
            <a:tbl>
              <a:tblPr firstRow="1" bandRow="1">
                <a:tableStyleId>{5C22544A-7EE6-4342-B048-85BDC9FD1C3A}</a:tableStyleId>
              </a:tblPr>
              <a:tblGrid>
                <a:gridCol w="4448257"/>
                <a:gridCol w="663067"/>
                <a:gridCol w="3796139"/>
              </a:tblGrid>
              <a:tr h="327735">
                <a:tc>
                  <a:txBody>
                    <a:bodyPr/>
                    <a:lstStyle/>
                    <a:p>
                      <a:r>
                        <a:rPr lang="en-GB" sz="1200" b="1" dirty="0" smtClean="0">
                          <a:solidFill>
                            <a:schemeClr val="bg1"/>
                          </a:solidFill>
                        </a:rPr>
                        <a:t>Summary:</a:t>
                      </a:r>
                      <a:endParaRPr lang="en-GB" sz="1200" b="1" dirty="0">
                        <a:solidFill>
                          <a:schemeClr val="bg1"/>
                        </a:solidFill>
                      </a:endParaRPr>
                    </a:p>
                  </a:txBody>
                  <a:tcPr marL="89994" marR="0"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A7A9AC"/>
                    </a:solidFill>
                  </a:tcPr>
                </a:tc>
                <a:tc rowSpan="2"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b="0" dirty="0" smtClean="0">
                        <a:solidFill>
                          <a:schemeClr val="tx1"/>
                        </a:solidFill>
                      </a:endParaRPr>
                    </a:p>
                  </a:txBody>
                  <a:tcPr marL="89994" marR="89994" marT="90024" marB="90024">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rowSpan="2" hMerge="1">
                  <a:txBody>
                    <a:bodyPr/>
                    <a:lstStyle/>
                    <a:p>
                      <a:endParaRPr lang="en-GB"/>
                    </a:p>
                  </a:txBody>
                  <a:tcPr/>
                </a:tc>
              </a:tr>
              <a:tr h="2374900">
                <a:tc>
                  <a:txBody>
                    <a:bodyPr/>
                    <a:lstStyle/>
                    <a:p>
                      <a:pPr>
                        <a:spcBef>
                          <a:spcPts val="0"/>
                        </a:spcBef>
                      </a:pPr>
                      <a:r>
                        <a:rPr lang="en-US" sz="1600" dirty="0" smtClean="0">
                          <a:solidFill>
                            <a:schemeClr val="tx1"/>
                          </a:solidFill>
                        </a:rPr>
                        <a:t>Employee states that he used a sling strap to remove a part from the saw table. The part started to slide out of the sling, when this happened the employee grabbed the part to stop it from sliding and the part sliced through his leather gloves lacerating his fingers. Once the employee felt the part cut him he let go of the part and the part fell and hit the floor.</a:t>
                      </a:r>
                      <a:endParaRPr lang="en-GB" sz="1600" dirty="0">
                        <a:solidFill>
                          <a:schemeClr val="tx1"/>
                        </a:solidFill>
                      </a:endParaRPr>
                    </a:p>
                  </a:txBody>
                  <a:tcPr marL="89994" marR="89994" marT="90024" marB="90024">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gridSpan="2" vMerge="1">
                  <a:txBody>
                    <a:bodyPr/>
                    <a:lstStyle/>
                    <a:p>
                      <a:endParaRPr lang="en-GB" sz="1000" dirty="0">
                        <a:solidFill>
                          <a:schemeClr val="tx1"/>
                        </a:solidFill>
                      </a:endParaRPr>
                    </a:p>
                  </a:txBody>
                  <a:tcPr marL="90000" marR="90000" marT="90000" marB="90000">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hMerge="1" vMerge="1">
                  <a:txBody>
                    <a:bodyPr/>
                    <a:lstStyle/>
                    <a:p>
                      <a:endParaRPr lang="en-GB"/>
                    </a:p>
                  </a:txBody>
                  <a:tcPr/>
                </a:tc>
              </a:tr>
              <a:tr h="327735">
                <a:tc>
                  <a:txBody>
                    <a:bodyPr/>
                    <a:lstStyle/>
                    <a:p>
                      <a:r>
                        <a:rPr lang="en-GB" sz="1200" b="1" dirty="0" smtClean="0">
                          <a:solidFill>
                            <a:schemeClr val="bg1"/>
                          </a:solidFill>
                        </a:rPr>
                        <a:t>Root</a:t>
                      </a:r>
                      <a:r>
                        <a:rPr lang="en-GB" sz="1200" b="1" baseline="0" dirty="0" smtClean="0">
                          <a:solidFill>
                            <a:schemeClr val="bg1"/>
                          </a:solidFill>
                        </a:rPr>
                        <a:t> Causes</a:t>
                      </a:r>
                      <a:r>
                        <a:rPr lang="en-GB" sz="1000" b="1" dirty="0" smtClean="0">
                          <a:solidFill>
                            <a:schemeClr val="bg1"/>
                          </a:solidFill>
                        </a:rPr>
                        <a:t>:</a:t>
                      </a:r>
                      <a:endParaRPr lang="en-GB" sz="1000" b="1" dirty="0">
                        <a:solidFill>
                          <a:schemeClr val="bg1"/>
                        </a:solidFill>
                      </a:endParaRPr>
                    </a:p>
                  </a:txBody>
                  <a:tcPr marL="89994" marR="0"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A7A9AC"/>
                    </a:solidFill>
                  </a:tcPr>
                </a:tc>
                <a:tc gridSpan="2">
                  <a:txBody>
                    <a:bodyPr/>
                    <a:lstStyle/>
                    <a:p>
                      <a:r>
                        <a:rPr lang="en-GB" sz="1200" b="1" dirty="0" smtClean="0">
                          <a:solidFill>
                            <a:schemeClr val="bg1"/>
                          </a:solidFill>
                        </a:rPr>
                        <a:t>Actions Taken Thus Far: Next Steps</a:t>
                      </a:r>
                      <a:endParaRPr lang="en-GB" sz="1200" b="1" dirty="0">
                        <a:solidFill>
                          <a:schemeClr val="bg1"/>
                        </a:solidFill>
                      </a:endParaRPr>
                    </a:p>
                  </a:txBody>
                  <a:tcPr marL="89994" marR="0"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A7A9AC"/>
                    </a:solidFill>
                  </a:tcPr>
                </a:tc>
                <a:tc hMerge="1">
                  <a:txBody>
                    <a:bodyPr/>
                    <a:lstStyle/>
                    <a:p>
                      <a:endParaRPr lang="en-GB"/>
                    </a:p>
                  </a:txBody>
                  <a:tcPr/>
                </a:tc>
              </a:tr>
              <a:tr h="1595368">
                <a:tc rowSpan="2">
                  <a:txBody>
                    <a:bodyPr/>
                    <a:lstStyle/>
                    <a:p>
                      <a:pPr marL="285750" marR="0" indent="-285750"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sz="1400" kern="1200" baseline="0" dirty="0" smtClean="0">
                          <a:solidFill>
                            <a:schemeClr val="dk1"/>
                          </a:solidFill>
                          <a:latin typeface="+mn-lt"/>
                          <a:ea typeface="+mn-ea"/>
                          <a:cs typeface="+mn-cs"/>
                        </a:rPr>
                        <a:t>Not following procedures</a:t>
                      </a:r>
                    </a:p>
                    <a:p>
                      <a:pPr marL="285750" marR="0" indent="-285750"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sz="1400" kern="1200" baseline="0" dirty="0" smtClean="0">
                          <a:solidFill>
                            <a:schemeClr val="dk1"/>
                          </a:solidFill>
                          <a:latin typeface="+mn-lt"/>
                          <a:ea typeface="+mn-ea"/>
                          <a:cs typeface="+mn-cs"/>
                        </a:rPr>
                        <a:t>Improper handling of materials</a:t>
                      </a:r>
                    </a:p>
                    <a:p>
                      <a:pPr marL="228600" marR="0" indent="-228600" algn="l" defTabSz="914400" rtl="0" eaLnBrk="1" fontAlgn="auto" latinLnBrk="0" hangingPunct="1">
                        <a:lnSpc>
                          <a:spcPct val="100000"/>
                        </a:lnSpc>
                        <a:spcBef>
                          <a:spcPts val="0"/>
                        </a:spcBef>
                        <a:spcAft>
                          <a:spcPts val="600"/>
                        </a:spcAft>
                        <a:buClrTx/>
                        <a:buSzTx/>
                        <a:buFont typeface="+mj-lt"/>
                        <a:buNone/>
                        <a:tabLst/>
                        <a:defRPr/>
                      </a:pPr>
                      <a:endParaRPr kumimoji="0" lang="en-US" sz="1400" kern="1200" baseline="0" dirty="0" smtClean="0">
                        <a:solidFill>
                          <a:schemeClr val="dk1"/>
                        </a:solidFill>
                        <a:latin typeface="+mn-lt"/>
                        <a:ea typeface="+mn-ea"/>
                        <a:cs typeface="+mn-cs"/>
                      </a:endParaRPr>
                    </a:p>
                    <a:p>
                      <a:pPr marL="228600" indent="-228600">
                        <a:spcAft>
                          <a:spcPts val="600"/>
                        </a:spcAft>
                        <a:buFont typeface="+mj-lt"/>
                        <a:buAutoNum type="arabicPeriod"/>
                      </a:pPr>
                      <a:endParaRPr lang="en-GB" sz="1400" baseline="0" dirty="0">
                        <a:solidFill>
                          <a:schemeClr val="tx1"/>
                        </a:solidFill>
                      </a:endParaRPr>
                    </a:p>
                  </a:txBody>
                  <a:tcPr marL="89994" marR="89994" marT="90024" marB="90024">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171450" indent="-171450">
                        <a:buFont typeface="Arial" pitchFamily="34" charset="0"/>
                        <a:buChar char="•"/>
                      </a:pPr>
                      <a:r>
                        <a:rPr lang="en-US" sz="1000" b="0" u="none" dirty="0" smtClean="0">
                          <a:solidFill>
                            <a:schemeClr val="tx1"/>
                          </a:solidFill>
                        </a:rPr>
                        <a:t>hold stand down meeting with department</a:t>
                      </a:r>
                    </a:p>
                    <a:p>
                      <a:pPr marL="171450" indent="-171450">
                        <a:buFont typeface="Arial" pitchFamily="34" charset="0"/>
                        <a:buChar char="•"/>
                      </a:pPr>
                      <a:r>
                        <a:rPr lang="en-GB" sz="1000" b="0" u="none" dirty="0" smtClean="0">
                          <a:solidFill>
                            <a:schemeClr val="tx1"/>
                          </a:solidFill>
                        </a:rPr>
                        <a:t>JSA review</a:t>
                      </a:r>
                    </a:p>
                    <a:p>
                      <a:pPr marL="171450" indent="-171450">
                        <a:buFont typeface="Arial" pitchFamily="34" charset="0"/>
                        <a:buChar char="•"/>
                      </a:pPr>
                      <a:r>
                        <a:rPr lang="en-GB" sz="1000" b="0" u="none" dirty="0" smtClean="0">
                          <a:solidFill>
                            <a:schemeClr val="tx1"/>
                          </a:solidFill>
                        </a:rPr>
                        <a:t>Generate one point lesson on correct lifting techniques</a:t>
                      </a:r>
                    </a:p>
                    <a:p>
                      <a:pPr marL="171450" indent="-171450">
                        <a:buFont typeface="Arial" pitchFamily="34" charset="0"/>
                        <a:buChar char="•"/>
                      </a:pPr>
                      <a:r>
                        <a:rPr lang="en-GB" sz="1000" b="0" u="none" dirty="0" smtClean="0">
                          <a:solidFill>
                            <a:schemeClr val="tx1"/>
                          </a:solidFill>
                        </a:rPr>
                        <a:t>New employee training</a:t>
                      </a:r>
                    </a:p>
                    <a:p>
                      <a:pPr marL="171450" indent="-171450">
                        <a:buFont typeface="Arial" pitchFamily="34" charset="0"/>
                        <a:buChar char="•"/>
                      </a:pPr>
                      <a:r>
                        <a:rPr lang="en-US" sz="1000" b="0" u="none" dirty="0" smtClean="0">
                          <a:solidFill>
                            <a:schemeClr val="tx1"/>
                          </a:solidFill>
                        </a:rPr>
                        <a:t>Review the need for formal hands on training of small part handling for new employees.</a:t>
                      </a:r>
                    </a:p>
                    <a:p>
                      <a:pPr marL="171450" indent="-171450">
                        <a:buFont typeface="Arial" pitchFamily="34" charset="0"/>
                        <a:buChar char="•"/>
                      </a:pPr>
                      <a:r>
                        <a:rPr lang="en-US" sz="1000" b="0" u="none" dirty="0" smtClean="0">
                          <a:solidFill>
                            <a:schemeClr val="tx1"/>
                          </a:solidFill>
                        </a:rPr>
                        <a:t>Issue a safety alert on this incident</a:t>
                      </a:r>
                    </a:p>
                    <a:p>
                      <a:pPr marL="171450" indent="-171450">
                        <a:buFont typeface="Arial" pitchFamily="34" charset="0"/>
                        <a:buChar char="•"/>
                      </a:pPr>
                      <a:r>
                        <a:rPr lang="en-US" sz="1000" b="0" u="none" dirty="0" smtClean="0">
                          <a:solidFill>
                            <a:schemeClr val="tx1"/>
                          </a:solidFill>
                        </a:rPr>
                        <a:t>re-order new lifting sling that was scrapped</a:t>
                      </a:r>
                      <a:endParaRPr lang="en-GB" sz="1000" b="0" u="none" dirty="0">
                        <a:solidFill>
                          <a:schemeClr val="tx1"/>
                        </a:solidFill>
                      </a:endParaRPr>
                    </a:p>
                  </a:txBody>
                  <a:tcPr marL="89994" marR="0"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noFill/>
                  </a:tcPr>
                </a:tc>
                <a:tc hMerge="1">
                  <a:txBody>
                    <a:bodyPr/>
                    <a:lstStyle/>
                    <a:p>
                      <a:endParaRPr lang="en-GB" sz="1200" b="0" dirty="0">
                        <a:solidFill>
                          <a:schemeClr val="tx1"/>
                        </a:solidFill>
                      </a:endParaRPr>
                    </a:p>
                  </a:txBody>
                  <a:tcPr marL="89994"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noFill/>
                  </a:tcPr>
                </a:tc>
              </a:tr>
              <a:tr h="324087">
                <a:tc vMerge="1">
                  <a:txBody>
                    <a:bodyPr/>
                    <a:lstStyle/>
                    <a:p>
                      <a:endParaRPr lang="en-GB"/>
                    </a:p>
                  </a:txBody>
                  <a:tcPr/>
                </a:tc>
                <a:tc>
                  <a:txBody>
                    <a:bodyPr/>
                    <a:lstStyle/>
                    <a:p>
                      <a:endParaRPr lang="en-GB" sz="1000" b="0" dirty="0">
                        <a:solidFill>
                          <a:schemeClr val="tx1"/>
                        </a:solidFill>
                      </a:endParaRPr>
                    </a:p>
                  </a:txBody>
                  <a:tcPr marL="89994" marR="0" marT="0" marB="0" anchor="ctr">
                    <a:lnL w="28575"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0" b="0" dirty="0">
                        <a:solidFill>
                          <a:schemeClr val="tx1"/>
                        </a:solidFill>
                      </a:endParaRPr>
                    </a:p>
                  </a:txBody>
                  <a:tcPr marL="89994" marR="0" marT="0" marB="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12316" name="Picture 35" descr="cid:image002.jpg@01CD23BA.60BF4750"/>
          <p:cNvPicPr>
            <a:picLocks noChangeAspect="1" noChangeArrowheads="1"/>
          </p:cNvPicPr>
          <p:nvPr/>
        </p:nvPicPr>
        <p:blipFill>
          <a:blip r:embed="rId3" r:link="rId4" cstate="print"/>
          <a:srcRect/>
          <a:stretch>
            <a:fillRect/>
          </a:stretch>
        </p:blipFill>
        <p:spPr bwMode="auto">
          <a:xfrm>
            <a:off x="4924425" y="5888038"/>
            <a:ext cx="3956050" cy="969962"/>
          </a:xfrm>
          <a:prstGeom prst="rect">
            <a:avLst/>
          </a:prstGeom>
          <a:noFill/>
          <a:ln w="9525">
            <a:noFill/>
            <a:miter lim="800000"/>
            <a:headEnd/>
            <a:tailEnd/>
          </a:ln>
        </p:spPr>
      </p:pic>
      <p:pic>
        <p:nvPicPr>
          <p:cNvPr id="12317" name="Picture 2"/>
          <p:cNvPicPr>
            <a:picLocks noChangeAspect="1" noChangeArrowheads="1"/>
          </p:cNvPicPr>
          <p:nvPr/>
        </p:nvPicPr>
        <p:blipFill>
          <a:blip r:embed="rId5" cstate="print"/>
          <a:srcRect/>
          <a:stretch>
            <a:fillRect/>
          </a:stretch>
        </p:blipFill>
        <p:spPr bwMode="auto">
          <a:xfrm>
            <a:off x="4924425" y="971550"/>
            <a:ext cx="3436938" cy="262731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1">
      <a:dk1>
        <a:sysClr val="windowText" lastClr="000000"/>
      </a:dk1>
      <a:lt1>
        <a:sysClr val="window" lastClr="FFFFFF"/>
      </a:lt1>
      <a:dk2>
        <a:srgbClr val="775F55"/>
      </a:dk2>
      <a:lt2>
        <a:srgbClr val="EBDDC3"/>
      </a:lt2>
      <a:accent1>
        <a:srgbClr val="00B050"/>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775F55"/>
    </a:dk2>
    <a:lt2>
      <a:srgbClr val="EBDDC3"/>
    </a:lt2>
    <a:accent1>
      <a:srgbClr val="00B050"/>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775F55"/>
    </a:dk2>
    <a:lt2>
      <a:srgbClr val="EBDDC3"/>
    </a:lt2>
    <a:accent1>
      <a:srgbClr val="00B050"/>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3.xml><?xml version="1.0" encoding="utf-8"?>
<a:themeOverride xmlns:a="http://schemas.openxmlformats.org/drawingml/2006/main">
  <a:clrScheme name="Custom 1">
    <a:dk1>
      <a:sysClr val="windowText" lastClr="000000"/>
    </a:dk1>
    <a:lt1>
      <a:sysClr val="window" lastClr="FFFFFF"/>
    </a:lt1>
    <a:dk2>
      <a:srgbClr val="775F55"/>
    </a:dk2>
    <a:lt2>
      <a:srgbClr val="EBDDC3"/>
    </a:lt2>
    <a:accent1>
      <a:srgbClr val="00B050"/>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4.xml><?xml version="1.0" encoding="utf-8"?>
<a:themeOverride xmlns:a="http://schemas.openxmlformats.org/drawingml/2006/main">
  <a:clrScheme name="Custom 1">
    <a:dk1>
      <a:sysClr val="windowText" lastClr="000000"/>
    </a:dk1>
    <a:lt1>
      <a:sysClr val="window" lastClr="FFFFFF"/>
    </a:lt1>
    <a:dk2>
      <a:srgbClr val="775F55"/>
    </a:dk2>
    <a:lt2>
      <a:srgbClr val="EBDDC3"/>
    </a:lt2>
    <a:accent1>
      <a:srgbClr val="00B050"/>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Concourse</Template>
  <TotalTime>8901</TotalTime>
  <Words>154</Words>
  <Application>Microsoft Office PowerPoint</Application>
  <PresentationFormat>On-screen Show (4:3)</PresentationFormat>
  <Paragraphs>17</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Lucida Sans Unicode</vt:lpstr>
      <vt:lpstr>Wingdings 3</vt:lpstr>
      <vt:lpstr>Verdana</vt:lpstr>
      <vt:lpstr>Wingdings 2</vt:lpstr>
      <vt:lpstr>+mj-lt</vt:lpstr>
      <vt:lpstr>Concourse</vt:lpstr>
      <vt:lpstr>Slide 1</vt:lpstr>
    </vt:vector>
  </TitlesOfParts>
  <Company>Rolls-Royce plc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Rolls Royce</dc:creator>
  <dc:description>Developed by Operandi Limited</dc:description>
  <cp:lastModifiedBy>dell</cp:lastModifiedBy>
  <cp:revision>468</cp:revision>
  <cp:lastPrinted>2003-11-04T16:53:27Z</cp:lastPrinted>
  <dcterms:created xsi:type="dcterms:W3CDTF">2004-01-23T18:06:09Z</dcterms:created>
  <dcterms:modified xsi:type="dcterms:W3CDTF">2016-04-07T17:35:13Z</dcterms:modified>
</cp:coreProperties>
</file>